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2" r:id="rId15"/>
    <p:sldId id="383" r:id="rId16"/>
    <p:sldId id="381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6" r:id="rId39"/>
    <p:sldId id="407" r:id="rId40"/>
    <p:sldId id="342" r:id="rId41"/>
    <p:sldId id="29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EDDFE6"/>
    <a:srgbClr val="FEC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269D01E-BC32-4049-B463-5C60D7B0CCD2}" styleName="نمط ذو نسُق 2 - تميي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384" autoAdjust="0"/>
  </p:normalViewPr>
  <p:slideViewPr>
    <p:cSldViewPr>
      <p:cViewPr varScale="1">
        <p:scale>
          <a:sx n="66" d="100"/>
          <a:sy n="66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8996ED-3251-482C-BB30-50BE3774F921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220A70D-2079-4473-9C20-5270C1B7D920}" type="slidenum">
              <a:rPr lang="en-US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2BFE88-B46F-4A33-B9FF-04CBA4E9FC7F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EEC077-26C6-44EB-8E69-4098BAA22481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266774237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7F1B-78BF-43CF-9328-70A74CF2F4A0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F3FD9-B297-43CD-A8AF-16E01657FD6A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392698744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9E59-E613-4370-ABA1-E3790047A9C4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FD1A9-C7F7-485E-8860-A161E8996CA7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52951698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74AF-3FDB-45C7-9706-3D9C7FAD397C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EA1E7-D8BB-4B31-B9A8-9EF6A80897E5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92380978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37DF-EBFE-41D7-83D0-9059FDEA7CB7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EE821-F98D-4E6A-B32E-AA4EDAD599D4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749805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4CE6-F987-4042-BE9F-3C92D2AF29BE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82BA8-1558-45A7-8F67-44BB8F09ADDE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212816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CDEC-4ACD-4CD4-9620-C159D2C3A306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D71C6-B484-43A3-91A6-438C7663C290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08554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EF98-4FE6-4DD7-BC4B-103C2592D26A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DEFB-E635-4B07-863D-847003692FCB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07478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3F02-0A70-4E4D-837B-5ED5624D4858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72133-A420-4D91-8C13-C8F3C86F33BB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782613701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A35C7-75F7-4DF8-9FE1-9940F2FCC0F4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C8BFD-25D9-458F-9675-B186C27DD59D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184203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060733-1ACF-4C31-A517-47FAF481A036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72ACA-3E12-48DB-A911-14A3276D1438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63318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C1D5719-2E13-44D0-A4E2-4DA006B78D65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CCC801D0-E14A-4808-8B33-002612A11ACB}" type="slidenum">
              <a:rPr lang="en-US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34144"/>
            <a:ext cx="84582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6666FF"/>
                </a:solidFill>
                <a:effectLst/>
              </a:rPr>
              <a:t>Computer Networks</a:t>
            </a:r>
            <a:endParaRPr lang="en-US" sz="2600" dirty="0">
              <a:solidFill>
                <a:srgbClr val="6666FF"/>
              </a:solidFill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723900" y="3352800"/>
            <a:ext cx="7772400" cy="1905000"/>
          </a:xfrm>
        </p:spPr>
        <p:txBody>
          <a:bodyPr/>
          <a:lstStyle/>
          <a:p>
            <a:pPr marR="0" algn="ctr"/>
            <a:r>
              <a:rPr lang="en-US" altLang="ar-IQ" sz="1800" dirty="0" smtClean="0"/>
              <a:t>Asst. Lect. Ahmed M. Jasim</a:t>
            </a:r>
          </a:p>
          <a:p>
            <a:pPr marR="0" algn="ctr"/>
            <a:r>
              <a:rPr lang="en-US" altLang="ar-IQ" sz="1800" dirty="0" smtClean="0"/>
              <a:t>Computer Department - College of Engineering</a:t>
            </a:r>
          </a:p>
          <a:p>
            <a:pPr marR="0" algn="ctr"/>
            <a:r>
              <a:rPr lang="en-US" altLang="ar-IQ" sz="1800" dirty="0" smtClean="0"/>
              <a:t>University of Diyala</a:t>
            </a:r>
          </a:p>
          <a:p>
            <a:pPr marR="0" algn="ctr"/>
            <a:endParaRPr lang="en-US" altLang="ar-IQ" sz="1800" dirty="0" smtClean="0"/>
          </a:p>
          <a:p>
            <a:pPr marR="0" algn="ctr"/>
            <a:r>
              <a:rPr lang="en-US" altLang="ar-IQ" sz="1800" dirty="0" smtClean="0"/>
              <a:t>2017</a:t>
            </a:r>
            <a:endParaRPr lang="en-US" altLang="ar-IQ" sz="1800" dirty="0"/>
          </a:p>
          <a:p>
            <a:pPr marR="0" algn="ctr"/>
            <a:endParaRPr lang="en-US" altLang="ar-IQ" sz="1800" dirty="0" smtClean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241223" cy="12966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514600"/>
            <a:ext cx="8610600" cy="7620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effectLst/>
              </a:rPr>
              <a:t>“</a:t>
            </a:r>
            <a:r>
              <a:rPr lang="en-US" sz="4400" dirty="0">
                <a:solidFill>
                  <a:srgbClr val="FF0000"/>
                </a:solidFill>
                <a:effectLst/>
              </a:rPr>
              <a:t>DATA </a:t>
            </a:r>
            <a:r>
              <a:rPr lang="en-US" sz="4400" smtClean="0">
                <a:solidFill>
                  <a:srgbClr val="FF0000"/>
                </a:solidFill>
                <a:effectLst/>
              </a:rPr>
              <a:t>LINK </a:t>
            </a:r>
            <a:r>
              <a:rPr lang="en-US" sz="4400" smtClean="0">
                <a:solidFill>
                  <a:srgbClr val="FF0000"/>
                </a:solidFill>
                <a:effectLst/>
              </a:rPr>
              <a:t>LAYER - 2”</a:t>
            </a:r>
            <a:endParaRPr lang="en-US" sz="44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867228"/>
            <a:ext cx="9067800" cy="599077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>
                <a:solidFill>
                  <a:srgbClr val="6666FF"/>
                </a:solidFill>
              </a:rPr>
              <a:t>Performance</a:t>
            </a:r>
          </a:p>
          <a:p>
            <a:pPr marL="109537" indent="0">
              <a:buNone/>
            </a:pPr>
            <a:endParaRPr lang="en-US" dirty="0">
              <a:solidFill>
                <a:srgbClr val="6666FF"/>
              </a:solidFill>
            </a:endParaRPr>
          </a:p>
          <a:p>
            <a:r>
              <a:rPr lang="en-US" dirty="0"/>
              <a:t>Errors in </a:t>
            </a:r>
            <a:r>
              <a:rPr lang="en-US" dirty="0">
                <a:solidFill>
                  <a:srgbClr val="6666FF"/>
                </a:solidFill>
              </a:rPr>
              <a:t>more than one bit </a:t>
            </a:r>
            <a:r>
              <a:rPr lang="en-US" dirty="0"/>
              <a:t>cannot be detected. </a:t>
            </a:r>
          </a:p>
          <a:p>
            <a:endParaRPr lang="en-US" dirty="0"/>
          </a:p>
          <a:p>
            <a:r>
              <a:rPr lang="en-US" dirty="0"/>
              <a:t>It can be shown that a single parity check code can detect only </a:t>
            </a:r>
            <a:r>
              <a:rPr lang="en-US" dirty="0">
                <a:solidFill>
                  <a:srgbClr val="FF0000"/>
                </a:solidFill>
              </a:rPr>
              <a:t>odd number of errors</a:t>
            </a:r>
            <a:r>
              <a:rPr lang="en-US" dirty="0"/>
              <a:t> in a code word.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41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867228"/>
            <a:ext cx="9067800" cy="5990772"/>
          </a:xfrm>
        </p:spPr>
        <p:txBody>
          <a:bodyPr/>
          <a:lstStyle/>
          <a:p>
            <a:pPr marL="109537" indent="0">
              <a:buNone/>
            </a:pPr>
            <a:r>
              <a:rPr lang="en-US" dirty="0">
                <a:solidFill>
                  <a:srgbClr val="6666FF"/>
                </a:solidFill>
              </a:rPr>
              <a:t>B- Two-dimension Parity </a:t>
            </a:r>
            <a:r>
              <a:rPr lang="en-US" dirty="0" smtClean="0">
                <a:solidFill>
                  <a:srgbClr val="6666FF"/>
                </a:solidFill>
              </a:rPr>
              <a:t>Check</a:t>
            </a:r>
            <a:endParaRPr lang="en-US" dirty="0">
              <a:solidFill>
                <a:srgbClr val="6666FF"/>
              </a:solidFill>
            </a:endParaRPr>
          </a:p>
          <a:p>
            <a:r>
              <a:rPr lang="en-US" dirty="0" smtClean="0"/>
              <a:t>Organizes the </a:t>
            </a:r>
            <a:r>
              <a:rPr lang="en-US" dirty="0"/>
              <a:t>block of bits in </a:t>
            </a:r>
            <a:r>
              <a:rPr lang="en-US" dirty="0">
                <a:solidFill>
                  <a:srgbClr val="FF0000"/>
                </a:solidFill>
              </a:rPr>
              <a:t>the form of a table. </a:t>
            </a:r>
          </a:p>
          <a:p>
            <a:endParaRPr lang="en-US" dirty="0"/>
          </a:p>
          <a:p>
            <a:r>
              <a:rPr lang="en-US" dirty="0"/>
              <a:t>Parity check bits are </a:t>
            </a:r>
            <a:r>
              <a:rPr lang="en-US" dirty="0">
                <a:solidFill>
                  <a:srgbClr val="6666FF"/>
                </a:solidFill>
              </a:rPr>
              <a:t>calculated for each row</a:t>
            </a:r>
            <a:r>
              <a:rPr lang="en-US" dirty="0"/>
              <a:t>, which is equivalent to a simple parity check bit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Parity check bits are also </a:t>
            </a:r>
            <a:r>
              <a:rPr lang="en-US" dirty="0">
                <a:solidFill>
                  <a:srgbClr val="6666FF"/>
                </a:solidFill>
              </a:rPr>
              <a:t>calculated for all columns </a:t>
            </a:r>
            <a:r>
              <a:rPr lang="en-US" dirty="0"/>
              <a:t>then both are sent along with the data. </a:t>
            </a:r>
          </a:p>
          <a:p>
            <a:endParaRPr lang="en-US" dirty="0"/>
          </a:p>
          <a:p>
            <a:r>
              <a:rPr lang="en-US" dirty="0"/>
              <a:t>At the receiving end these are compared with the parity bits calculated on the received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60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8485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867228"/>
            <a:ext cx="9067800" cy="96157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>
                <a:solidFill>
                  <a:srgbClr val="6666FF"/>
                </a:solidFill>
              </a:rPr>
              <a:t>Performance</a:t>
            </a:r>
          </a:p>
          <a:p>
            <a:r>
              <a:rPr lang="en-US" dirty="0" smtClean="0"/>
              <a:t>Two- </a:t>
            </a:r>
            <a:r>
              <a:rPr lang="en-US" dirty="0"/>
              <a:t>Dimension Parity Checking increases the likelihood of detecting burst errors.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74032"/>
            <a:ext cx="6705599" cy="45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7" y="1066800"/>
            <a:ext cx="7330645" cy="51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880420" cy="4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38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867228"/>
            <a:ext cx="9067800" cy="5990772"/>
          </a:xfrm>
        </p:spPr>
        <p:txBody>
          <a:bodyPr/>
          <a:lstStyle/>
          <a:p>
            <a:r>
              <a:rPr lang="en-US" sz="2000" dirty="0" smtClean="0"/>
              <a:t>If </a:t>
            </a:r>
            <a:r>
              <a:rPr lang="en-US" sz="2000" dirty="0"/>
              <a:t>two bits in one data unit are damaged and two bits in exactly same position in another data unit are also damaged, </a:t>
            </a:r>
            <a:r>
              <a:rPr lang="en-US" sz="2000" dirty="0">
                <a:solidFill>
                  <a:srgbClr val="6666FF"/>
                </a:solidFill>
              </a:rPr>
              <a:t>the 2-D Parity check checker will not detect an error </a:t>
            </a:r>
            <a:r>
              <a:rPr lang="en-US" sz="2000" dirty="0"/>
              <a:t>as shown in figure </a:t>
            </a:r>
            <a:r>
              <a:rPr lang="en-US" sz="2000" dirty="0" smtClean="0"/>
              <a:t>e.</a:t>
            </a:r>
            <a:endParaRPr lang="en-US" sz="2000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6858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55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867228"/>
            <a:ext cx="9067800" cy="5990772"/>
          </a:xfrm>
        </p:spPr>
        <p:txBody>
          <a:bodyPr/>
          <a:lstStyle/>
          <a:p>
            <a:pPr marL="109537" indent="0">
              <a:buNone/>
            </a:pPr>
            <a:r>
              <a:rPr lang="en-US" sz="2800" dirty="0">
                <a:solidFill>
                  <a:srgbClr val="6666FF"/>
                </a:solidFill>
              </a:rPr>
              <a:t>C- Checksum</a:t>
            </a:r>
          </a:p>
          <a:p>
            <a:r>
              <a:rPr lang="en-US" sz="2800" dirty="0"/>
              <a:t>In checksum error detection scheme, the data is divided into </a:t>
            </a:r>
            <a:r>
              <a:rPr lang="en-US" sz="2800" dirty="0">
                <a:solidFill>
                  <a:srgbClr val="FF0000"/>
                </a:solidFill>
              </a:rPr>
              <a:t>k segments each of m bits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In the sender’s end the segments are added using 1’s complement arithmetic to get the sum. The sum is complemented to get the checksum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The checksum segment is sent along with the data segments as shown in </a:t>
            </a:r>
            <a:r>
              <a:rPr lang="en-US" sz="2800" dirty="0" smtClean="0"/>
              <a:t>example: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3340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/>
              <a:t>Example: Suppose the following block of 32 bit is to be sent using a checksum of 8 bit:  10110011 10101011 01011010 </a:t>
            </a:r>
            <a:r>
              <a:rPr lang="en-US" sz="2000" dirty="0" smtClean="0"/>
              <a:t>11010101</a:t>
            </a:r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r>
              <a:rPr lang="en-US" sz="1800" dirty="0"/>
              <a:t>The pattern sent is: 10110011 10101011 01011010 11010101</a:t>
            </a:r>
            <a:r>
              <a:rPr lang="en-US" sz="1800" u="sng" dirty="0"/>
              <a:t> </a:t>
            </a:r>
            <a:r>
              <a:rPr lang="en-US" sz="1800" u="sng" dirty="0">
                <a:solidFill>
                  <a:srgbClr val="FF0000"/>
                </a:solidFill>
              </a:rPr>
              <a:t>01110000</a:t>
            </a:r>
            <a:endParaRPr lang="en-US" sz="1800" dirty="0">
              <a:solidFill>
                <a:srgbClr val="FF0000"/>
              </a:solidFill>
            </a:endParaRPr>
          </a:p>
          <a:p>
            <a:pPr marL="109537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09486"/>
            <a:ext cx="3429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1371600"/>
          </a:xfrm>
        </p:spPr>
        <p:txBody>
          <a:bodyPr/>
          <a:lstStyle/>
          <a:p>
            <a:r>
              <a:rPr lang="en-US" sz="2000" dirty="0" smtClean="0"/>
              <a:t>At the receiver’s end, all received segments are added using 1’s complement arithmetic to get the sum. The sum is complemented. </a:t>
            </a:r>
            <a:r>
              <a:rPr lang="en-US" sz="2000" dirty="0" smtClean="0">
                <a:solidFill>
                  <a:srgbClr val="6666FF"/>
                </a:solidFill>
              </a:rPr>
              <a:t>If the result is zero, the received data is accepted</a:t>
            </a:r>
            <a:r>
              <a:rPr lang="en-US" sz="2000" dirty="0" smtClean="0"/>
              <a:t>; otherwise discarded, as shown below: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56657"/>
            <a:ext cx="3428682" cy="499654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3352800"/>
            <a:ext cx="525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en-US" sz="2000" dirty="0">
                <a:solidFill>
                  <a:srgbClr val="6666FF"/>
                </a:solidFill>
              </a:rPr>
              <a:t>Performance</a:t>
            </a:r>
          </a:p>
          <a:p>
            <a:r>
              <a:rPr lang="en-US" sz="2000" dirty="0"/>
              <a:t>The checksum detects all errors involving an </a:t>
            </a:r>
            <a:r>
              <a:rPr lang="en-US" sz="2000" dirty="0">
                <a:solidFill>
                  <a:srgbClr val="FF0000"/>
                </a:solidFill>
              </a:rPr>
              <a:t>odd number of bits</a:t>
            </a:r>
            <a:r>
              <a:rPr lang="en-US" sz="2000" dirty="0"/>
              <a:t>. It also </a:t>
            </a:r>
            <a:r>
              <a:rPr lang="en-US" sz="2000" dirty="0">
                <a:solidFill>
                  <a:srgbClr val="FF0000"/>
                </a:solidFill>
              </a:rPr>
              <a:t>detects most errors involving even number of bits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977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867228"/>
            <a:ext cx="9067800" cy="5990772"/>
          </a:xfrm>
        </p:spPr>
        <p:txBody>
          <a:bodyPr/>
          <a:lstStyle/>
          <a:p>
            <a:pPr marL="109537" indent="0" algn="ctr">
              <a:buNone/>
            </a:pPr>
            <a:r>
              <a:rPr lang="en-US" b="1" dirty="0">
                <a:solidFill>
                  <a:srgbClr val="6666FF"/>
                </a:solidFill>
              </a:rPr>
              <a:t>Types of </a:t>
            </a:r>
            <a:r>
              <a:rPr lang="en-US" b="1" dirty="0" smtClean="0">
                <a:solidFill>
                  <a:srgbClr val="6666FF"/>
                </a:solidFill>
              </a:rPr>
              <a:t>Errors</a:t>
            </a:r>
          </a:p>
          <a:p>
            <a:pPr marL="109537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A- Single-bit </a:t>
            </a:r>
            <a:r>
              <a:rPr lang="en-US" sz="2400" dirty="0" smtClean="0">
                <a:solidFill>
                  <a:srgbClr val="FF0000"/>
                </a:solidFill>
              </a:rPr>
              <a:t>error</a:t>
            </a:r>
          </a:p>
          <a:p>
            <a:pPr marL="109537" indent="0">
              <a:buNone/>
            </a:pPr>
            <a:r>
              <a:rPr lang="en-US" sz="2400" dirty="0" smtClean="0"/>
              <a:t>Only </a:t>
            </a:r>
            <a:r>
              <a:rPr lang="en-US" sz="2400" dirty="0"/>
              <a:t>1 bit of a given data unit </a:t>
            </a:r>
            <a:r>
              <a:rPr lang="en-US" sz="2400" dirty="0" smtClean="0"/>
              <a:t>is </a:t>
            </a:r>
            <a:r>
              <a:rPr lang="en-US" sz="2400" dirty="0"/>
              <a:t>changed from 1 to 0 or from 0 to 1</a:t>
            </a:r>
            <a:r>
              <a:rPr lang="en-US" sz="2400" dirty="0" smtClean="0"/>
              <a:t>.</a:t>
            </a:r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r>
              <a:rPr lang="en-US" sz="2400" dirty="0"/>
              <a:t>Single bit errors are least likely type of errors in </a:t>
            </a:r>
            <a:r>
              <a:rPr lang="en-US" sz="2400" dirty="0">
                <a:solidFill>
                  <a:srgbClr val="FF0000"/>
                </a:solidFill>
              </a:rPr>
              <a:t>serial data transmission. </a:t>
            </a:r>
          </a:p>
          <a:p>
            <a:r>
              <a:rPr lang="en-US" sz="2400" dirty="0"/>
              <a:t>Single-bit error can happen if we are having a </a:t>
            </a:r>
            <a:r>
              <a:rPr lang="en-US" sz="2400" dirty="0">
                <a:solidFill>
                  <a:srgbClr val="FF0000"/>
                </a:solidFill>
              </a:rPr>
              <a:t>parallel data transmission.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743200"/>
            <a:ext cx="73151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0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61722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D- Cyclic Redundancy Checks (CRC)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most powerful and easy to implement technique. </a:t>
            </a:r>
          </a:p>
          <a:p>
            <a:r>
              <a:rPr lang="en-US" sz="2000" dirty="0"/>
              <a:t>Unlike checksum scheme, which is based on addition, CRC is based on binary division. </a:t>
            </a:r>
          </a:p>
          <a:p>
            <a:endParaRPr lang="en-US" sz="2000" dirty="0"/>
          </a:p>
          <a:p>
            <a:r>
              <a:rPr lang="en-US" sz="2000" dirty="0"/>
              <a:t>In CRC, a sequence of redundant bits, called </a:t>
            </a:r>
            <a:r>
              <a:rPr lang="en-US" sz="2000" dirty="0">
                <a:solidFill>
                  <a:srgbClr val="FF0000"/>
                </a:solidFill>
              </a:rPr>
              <a:t>cyclic redundancy check </a:t>
            </a:r>
            <a:r>
              <a:rPr lang="en-US" sz="2000" dirty="0" smtClean="0">
                <a:solidFill>
                  <a:srgbClr val="FF0000"/>
                </a:solidFill>
              </a:rPr>
              <a:t>bits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At the destination, the incoming data unit is divided by the same number. If at this step there is </a:t>
            </a:r>
            <a:r>
              <a:rPr lang="en-US" sz="2000" dirty="0">
                <a:solidFill>
                  <a:srgbClr val="FF0000"/>
                </a:solidFill>
              </a:rPr>
              <a:t>no remainder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6666FF"/>
                </a:solidFill>
              </a:rPr>
              <a:t>the data unit is assumed to be correct and is therefore accepted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B050"/>
                </a:solidFill>
              </a:rPr>
              <a:t>A remainder indicates that the data unit has been damaged in transit and therefore must be rejected.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64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906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33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6172200"/>
          </a:xfrm>
        </p:spPr>
        <p:txBody>
          <a:bodyPr/>
          <a:lstStyle/>
          <a:p>
            <a:pPr marL="109537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Example</a:t>
            </a:r>
            <a:r>
              <a:rPr lang="en-US" sz="2400" dirty="0"/>
              <a:t>: Obtain the 4-bit CRC code word for the data bit sequence </a:t>
            </a:r>
            <a:r>
              <a:rPr lang="en-US" sz="2400" dirty="0">
                <a:solidFill>
                  <a:srgbClr val="0070C0"/>
                </a:solidFill>
              </a:rPr>
              <a:t>111011001</a:t>
            </a:r>
            <a:r>
              <a:rPr lang="en-US" sz="2400" dirty="0"/>
              <a:t> using the generator </a:t>
            </a:r>
            <a:r>
              <a:rPr lang="en-US" sz="2400" dirty="0">
                <a:solidFill>
                  <a:srgbClr val="0070C0"/>
                </a:solidFill>
              </a:rPr>
              <a:t>10101</a:t>
            </a:r>
            <a:r>
              <a:rPr lang="en-US" sz="2400" dirty="0" smtClean="0"/>
              <a:t>?</a:t>
            </a:r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pPr marL="109537" indent="0" algn="ctr">
              <a:buNone/>
            </a:pPr>
            <a:r>
              <a:rPr lang="en-US" sz="2400" dirty="0"/>
              <a:t>Transmitted frame: 111011001</a:t>
            </a:r>
            <a:r>
              <a:rPr lang="en-US" sz="2400" u="sng" dirty="0">
                <a:solidFill>
                  <a:srgbClr val="FF0000"/>
                </a:solidFill>
              </a:rPr>
              <a:t>1101</a:t>
            </a:r>
            <a:endParaRPr lang="en-US" sz="2400" dirty="0">
              <a:solidFill>
                <a:srgbClr val="FF0000"/>
              </a:solidFill>
            </a:endParaRPr>
          </a:p>
          <a:p>
            <a:pPr marL="109537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3124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06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410200"/>
          </a:xfrm>
        </p:spPr>
        <p:txBody>
          <a:bodyPr/>
          <a:lstStyle/>
          <a:p>
            <a:r>
              <a:rPr lang="en-US" sz="2400" dirty="0"/>
              <a:t>The CRC is also known as </a:t>
            </a:r>
            <a:r>
              <a:rPr lang="en-US" sz="2400" dirty="0">
                <a:solidFill>
                  <a:srgbClr val="6666FF"/>
                </a:solidFill>
              </a:rPr>
              <a:t>a polynomial code. </a:t>
            </a:r>
          </a:p>
          <a:p>
            <a:pPr marL="109537" indent="0">
              <a:buNone/>
            </a:pPr>
            <a:endParaRPr lang="en-US" sz="2400" dirty="0">
              <a:solidFill>
                <a:srgbClr val="6666FF"/>
              </a:solidFill>
            </a:endParaRPr>
          </a:p>
          <a:p>
            <a:r>
              <a:rPr lang="en-US" sz="2400" dirty="0"/>
              <a:t>Polynomial codes are based upon treating bit strings as representations of polynomials with coefficients of 0 and 1 only.</a:t>
            </a:r>
          </a:p>
          <a:p>
            <a:pPr marL="109537" indent="0">
              <a:buNone/>
            </a:pPr>
            <a:endParaRPr lang="en-US" sz="2400" dirty="0"/>
          </a:p>
          <a:p>
            <a:r>
              <a:rPr lang="en-US" sz="2400" dirty="0"/>
              <a:t>A k-bit frame is regarded as the coefficient list for a polynomial with k terms, ranging from </a:t>
            </a:r>
            <a:r>
              <a:rPr lang="en-US" sz="2400" dirty="0" smtClean="0"/>
              <a:t> </a:t>
            </a:r>
            <a:endParaRPr lang="en-US" sz="2400" dirty="0"/>
          </a:p>
          <a:p>
            <a:pPr marL="109537" indent="0">
              <a:buNone/>
            </a:pPr>
            <a:endParaRPr lang="en-US" sz="2400" dirty="0"/>
          </a:p>
          <a:p>
            <a:r>
              <a:rPr lang="en-US" sz="2400" dirty="0"/>
              <a:t>For example:</a:t>
            </a:r>
            <a:r>
              <a:rPr lang="en-US" sz="2400" dirty="0">
                <a:solidFill>
                  <a:srgbClr val="FF0000"/>
                </a:solidFill>
              </a:rPr>
              <a:t>110001 </a:t>
            </a:r>
            <a:r>
              <a:rPr lang="en-US" sz="2400" dirty="0"/>
              <a:t>has 6 bits and thus represents a six-term polynomial with coefficients 1, 1, 0, 0, 0, and 1: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86400"/>
            <a:ext cx="7090414" cy="5428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79" y="3657600"/>
            <a:ext cx="1748821" cy="4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9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5715000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400" dirty="0">
                <a:solidFill>
                  <a:srgbClr val="0070C0"/>
                </a:solidFill>
              </a:rPr>
              <a:t>Error Correcting Codes</a:t>
            </a:r>
          </a:p>
          <a:p>
            <a:r>
              <a:rPr lang="en-US" sz="2400" dirty="0"/>
              <a:t>Error Correction can be handled in two ways.</a:t>
            </a:r>
          </a:p>
          <a:p>
            <a:pPr marL="1160463" indent="-515938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B050"/>
                </a:solidFill>
              </a:rPr>
              <a:t>Backward error correction.</a:t>
            </a:r>
          </a:p>
          <a:p>
            <a:pPr marL="1160463" indent="-515938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B050"/>
                </a:solidFill>
              </a:rPr>
              <a:t>Forward error correction.</a:t>
            </a:r>
          </a:p>
          <a:p>
            <a:endParaRPr lang="en-US" sz="2400" dirty="0"/>
          </a:p>
          <a:p>
            <a:r>
              <a:rPr lang="en-US" sz="2400" dirty="0"/>
              <a:t> Error-correcting codes are </a:t>
            </a:r>
            <a:r>
              <a:rPr lang="en-US" sz="2400" dirty="0">
                <a:solidFill>
                  <a:srgbClr val="FF0000"/>
                </a:solidFill>
              </a:rPr>
              <a:t>more sophisticated </a:t>
            </a:r>
            <a:r>
              <a:rPr lang="en-US" sz="2400" dirty="0"/>
              <a:t>than error detecting codes and </a:t>
            </a:r>
            <a:r>
              <a:rPr lang="en-US" sz="2400" dirty="0">
                <a:solidFill>
                  <a:srgbClr val="6666FF"/>
                </a:solidFill>
              </a:rPr>
              <a:t>require more redundant bits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The number of bits required to correct multiple-bit or burst error is </a:t>
            </a:r>
            <a:r>
              <a:rPr lang="en-US" sz="2400" dirty="0">
                <a:solidFill>
                  <a:srgbClr val="6666FF"/>
                </a:solidFill>
              </a:rPr>
              <a:t>so high </a:t>
            </a:r>
            <a:r>
              <a:rPr lang="en-US" sz="2400" dirty="0"/>
              <a:t>that in most of the cases it is inefficient to do so. </a:t>
            </a:r>
          </a:p>
          <a:p>
            <a:endParaRPr lang="en-US" sz="2400" dirty="0"/>
          </a:p>
          <a:p>
            <a:r>
              <a:rPr lang="en-US" sz="2400" dirty="0"/>
              <a:t>For this reason, most error correction is </a:t>
            </a:r>
            <a:r>
              <a:rPr lang="en-US" sz="2400" dirty="0">
                <a:solidFill>
                  <a:srgbClr val="FF0000"/>
                </a:solidFill>
              </a:rPr>
              <a:t>limited to one, two or at the most three-bit errors.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32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5715000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400" dirty="0">
                <a:solidFill>
                  <a:srgbClr val="0070C0"/>
                </a:solidFill>
              </a:rPr>
              <a:t>Hamming Codes</a:t>
            </a:r>
          </a:p>
          <a:p>
            <a:r>
              <a:rPr lang="en-US" sz="2400" dirty="0"/>
              <a:t>Devised by R. W. Hamming. </a:t>
            </a:r>
          </a:p>
          <a:p>
            <a:r>
              <a:rPr lang="en-US" sz="2400" dirty="0"/>
              <a:t>In the Hamming code, </a:t>
            </a:r>
            <a:r>
              <a:rPr lang="en-US" sz="2400" dirty="0">
                <a:solidFill>
                  <a:srgbClr val="FF0000"/>
                </a:solidFill>
              </a:rPr>
              <a:t>k parity bits </a:t>
            </a:r>
            <a:r>
              <a:rPr lang="en-US" sz="2400" dirty="0"/>
              <a:t>are added to an </a:t>
            </a:r>
            <a:r>
              <a:rPr lang="en-US" sz="2400" dirty="0">
                <a:solidFill>
                  <a:srgbClr val="FF0000"/>
                </a:solidFill>
              </a:rPr>
              <a:t>n-bit</a:t>
            </a:r>
            <a:r>
              <a:rPr lang="en-US" sz="2400" dirty="0"/>
              <a:t> data word, forming a new word of </a:t>
            </a:r>
            <a:r>
              <a:rPr lang="en-US" sz="2400" dirty="0">
                <a:solidFill>
                  <a:srgbClr val="0070C0"/>
                </a:solidFill>
              </a:rPr>
              <a:t>n + k bits. </a:t>
            </a:r>
          </a:p>
          <a:p>
            <a:endParaRPr lang="en-US" sz="2400" dirty="0"/>
          </a:p>
          <a:p>
            <a:r>
              <a:rPr lang="en-US" sz="2400" dirty="0"/>
              <a:t>The bit positions are numbered in sequence from </a:t>
            </a:r>
            <a:endParaRPr lang="en-US" sz="2400" dirty="0" smtClean="0"/>
          </a:p>
          <a:p>
            <a:pPr marL="109537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1 </a:t>
            </a:r>
            <a:r>
              <a:rPr lang="en-US" sz="2400" dirty="0">
                <a:solidFill>
                  <a:srgbClr val="0070C0"/>
                </a:solidFill>
              </a:rPr>
              <a:t>to n + </a:t>
            </a:r>
            <a:r>
              <a:rPr lang="en-US" sz="2400" dirty="0" smtClean="0">
                <a:solidFill>
                  <a:srgbClr val="0070C0"/>
                </a:solidFill>
              </a:rPr>
              <a:t>k.</a:t>
            </a:r>
            <a:endParaRPr lang="en-US" sz="2400" dirty="0"/>
          </a:p>
          <a:p>
            <a:r>
              <a:rPr lang="en-US" sz="2400" dirty="0" smtClean="0"/>
              <a:t>Those </a:t>
            </a:r>
            <a:r>
              <a:rPr lang="en-US" sz="2400" dirty="0"/>
              <a:t>positions numbered with </a:t>
            </a:r>
            <a:r>
              <a:rPr lang="en-US" sz="2400" dirty="0">
                <a:solidFill>
                  <a:srgbClr val="FF0000"/>
                </a:solidFill>
              </a:rPr>
              <a:t>powers of two </a:t>
            </a:r>
            <a:r>
              <a:rPr lang="en-US" sz="2400" dirty="0"/>
              <a:t>are </a:t>
            </a:r>
            <a:r>
              <a:rPr lang="en-US" sz="2400" dirty="0">
                <a:solidFill>
                  <a:srgbClr val="0070C0"/>
                </a:solidFill>
              </a:rPr>
              <a:t>reserved for the parity bits.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The remaining bits </a:t>
            </a:r>
            <a:r>
              <a:rPr lang="en-US" sz="2400" dirty="0"/>
              <a:t>are the data bits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</a:p>
          <a:p>
            <a:endParaRPr lang="en-US" sz="2400" dirty="0"/>
          </a:p>
          <a:p>
            <a:r>
              <a:rPr lang="en-US" sz="2400" dirty="0"/>
              <a:t>The code can be used with words of any length.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46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2209800"/>
          </a:xfrm>
        </p:spPr>
        <p:txBody>
          <a:bodyPr/>
          <a:lstStyle/>
          <a:p>
            <a:r>
              <a:rPr lang="en-US" sz="2400" dirty="0"/>
              <a:t>Consider, for example, the 8-bit data word </a:t>
            </a:r>
            <a:r>
              <a:rPr lang="en-US" sz="2400" dirty="0" smtClean="0">
                <a:solidFill>
                  <a:srgbClr val="0070C0"/>
                </a:solidFill>
              </a:rPr>
              <a:t>10011010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Now we are going to create data including parity bits. All bit positions that are </a:t>
            </a:r>
            <a:r>
              <a:rPr lang="en-US" sz="2400" dirty="0">
                <a:solidFill>
                  <a:srgbClr val="0070C0"/>
                </a:solidFill>
              </a:rPr>
              <a:t>power of 2 </a:t>
            </a:r>
            <a:r>
              <a:rPr lang="en-US" sz="2400" dirty="0"/>
              <a:t>is our parity </a:t>
            </a:r>
            <a:r>
              <a:rPr lang="en-US" sz="2400" dirty="0" smtClean="0"/>
              <a:t>bits</a:t>
            </a:r>
          </a:p>
          <a:p>
            <a:pPr marL="109537" indent="0" algn="ctr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1,2,4,8,16 </a:t>
            </a:r>
            <a:r>
              <a:rPr lang="en-US" sz="2400" dirty="0">
                <a:solidFill>
                  <a:srgbClr val="00B050"/>
                </a:solidFill>
              </a:rPr>
              <a:t>… </a:t>
            </a:r>
            <a:r>
              <a:rPr lang="en-US" sz="2400" dirty="0" smtClean="0">
                <a:solidFill>
                  <a:srgbClr val="00B050"/>
                </a:solidFill>
              </a:rPr>
              <a:t>etc.</a:t>
            </a:r>
          </a:p>
          <a:p>
            <a:pPr marL="109537" indent="0" algn="ctr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4" y="3429000"/>
            <a:ext cx="8339362" cy="20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8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3124200"/>
          </a:xfrm>
        </p:spPr>
        <p:txBody>
          <a:bodyPr/>
          <a:lstStyle/>
          <a:p>
            <a:r>
              <a:rPr lang="en-US" dirty="0"/>
              <a:t>Each parity bit calculates the parity for some of the bits in the code word.</a:t>
            </a:r>
          </a:p>
          <a:p>
            <a:r>
              <a:rPr lang="en-US" dirty="0"/>
              <a:t>The position of parity bit determines the sequence of bits that it alternately checks and </a:t>
            </a:r>
            <a:r>
              <a:rPr lang="en-US" dirty="0" smtClean="0"/>
              <a:t>skips</a:t>
            </a:r>
          </a:p>
          <a:p>
            <a:endParaRPr lang="en-US" dirty="0"/>
          </a:p>
          <a:p>
            <a:pPr marL="109537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P1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check 1 bit, skip 1 bit, check 1 bit, skip 1 bit, </a:t>
            </a:r>
            <a:r>
              <a:rPr lang="en-US" dirty="0"/>
              <a:t>etc. (1,3,5,7,9,11,13, 15, …)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1000"/>
            <a:ext cx="7731049" cy="17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2057400"/>
          </a:xfrm>
        </p:spPr>
        <p:txBody>
          <a:bodyPr/>
          <a:lstStyle/>
          <a:p>
            <a:r>
              <a:rPr lang="en-US" dirty="0"/>
              <a:t>Set a parity bit to 1 if the total number of ones in the positions it checks is odd.</a:t>
            </a:r>
          </a:p>
          <a:p>
            <a:r>
              <a:rPr lang="en-US" dirty="0"/>
              <a:t>Set a parity bit to 0 if the total number of ones in the positions it checks is even.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4" y="3581400"/>
            <a:ext cx="8364822" cy="149530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25057"/>
            <a:ext cx="2609742" cy="7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5" y="1371600"/>
            <a:ext cx="836734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16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867228"/>
            <a:ext cx="9067800" cy="5990772"/>
          </a:xfrm>
        </p:spPr>
        <p:txBody>
          <a:bodyPr/>
          <a:lstStyle/>
          <a:p>
            <a:pPr marL="109537" indent="0">
              <a:buNone/>
            </a:pPr>
            <a:r>
              <a:rPr lang="en-US" dirty="0">
                <a:solidFill>
                  <a:srgbClr val="FF0000"/>
                </a:solidFill>
              </a:rPr>
              <a:t>B- Burst error: </a:t>
            </a:r>
          </a:p>
          <a:p>
            <a:r>
              <a:rPr lang="en-US" dirty="0"/>
              <a:t>Two or more bits in the data unit have changed from 0 to 1 or vice-versa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Burst errors are mostly likely to happen </a:t>
            </a:r>
            <a:r>
              <a:rPr lang="en-US" dirty="0">
                <a:solidFill>
                  <a:srgbClr val="FF0000"/>
                </a:solidFill>
              </a:rPr>
              <a:t>in serial transmission.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7848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23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612778" cy="40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48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8" y="1295400"/>
            <a:ext cx="8001036" cy="370030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752600" y="5562600"/>
            <a:ext cx="5943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So, transmitted frame: </a:t>
            </a:r>
            <a:r>
              <a:rPr lang="en-US" sz="2400" u="sng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01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u="sng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001</a:t>
            </a:r>
            <a:r>
              <a:rPr lang="en-US" sz="2400" u="sng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1010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53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4" y="2743200"/>
            <a:ext cx="8820846" cy="2009619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95086" y="939800"/>
            <a:ext cx="8077200" cy="177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For example, consider the following case will happen at receiver</a:t>
            </a:r>
            <a:r>
              <a:rPr lang="en-U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011100101</a:t>
            </a:r>
            <a:r>
              <a:rPr lang="en-US" sz="28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3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63399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4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946143" cy="41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5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63092" cy="41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0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6" y="1066800"/>
            <a:ext cx="7316847" cy="39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81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382000" cy="53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2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5715000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000" dirty="0">
                <a:solidFill>
                  <a:srgbClr val="0070C0"/>
                </a:solidFill>
              </a:rPr>
              <a:t>How to detect source errors?</a:t>
            </a:r>
          </a:p>
          <a:p>
            <a:pPr marL="109537" indent="0">
              <a:buNone/>
            </a:pPr>
            <a:r>
              <a:rPr lang="en-US" sz="2000" dirty="0"/>
              <a:t>In order ensure that the frames are delivered correctly, the receiver should inform the sender about incoming frames using </a:t>
            </a:r>
            <a:r>
              <a:rPr lang="en-US" sz="2000" dirty="0">
                <a:solidFill>
                  <a:srgbClr val="FF0000"/>
                </a:solidFill>
              </a:rPr>
              <a:t>positive or negative acknowledgements.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09537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109537" indent="0">
              <a:buNone/>
            </a:pPr>
            <a:r>
              <a:rPr lang="en-US" sz="2000" dirty="0"/>
              <a:t>The types of </a:t>
            </a:r>
            <a:r>
              <a:rPr lang="en-US" sz="2000" dirty="0" smtClean="0"/>
              <a:t>acknowledgements:</a:t>
            </a:r>
            <a:endParaRPr lang="en-US" sz="2000" dirty="0"/>
          </a:p>
          <a:p>
            <a:pPr marL="7112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Cumulative acknowledgements: </a:t>
            </a:r>
            <a:r>
              <a:rPr lang="en-US" sz="2000" dirty="0"/>
              <a:t>A single acknowledgement </a:t>
            </a:r>
            <a:r>
              <a:rPr lang="en-US" sz="2000" dirty="0" smtClean="0"/>
              <a:t>to all </a:t>
            </a:r>
            <a:r>
              <a:rPr lang="en-US" sz="2000" dirty="0"/>
              <a:t>the </a:t>
            </a:r>
            <a:r>
              <a:rPr lang="en-US" sz="2000" dirty="0" smtClean="0"/>
              <a:t>frames</a:t>
            </a:r>
            <a:endParaRPr lang="en-US" sz="2000" dirty="0"/>
          </a:p>
          <a:p>
            <a:pPr marL="7112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Selective acknowledgements: </a:t>
            </a:r>
            <a:r>
              <a:rPr lang="en-US" sz="2000" dirty="0"/>
              <a:t>Acknowledgement for a particular frame.</a:t>
            </a:r>
          </a:p>
          <a:p>
            <a:pPr marL="109537" indent="0">
              <a:buNone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/>
              <a:t>They may be also classified as:</a:t>
            </a:r>
          </a:p>
          <a:p>
            <a:pPr marL="711200" indent="-342900">
              <a:buFont typeface="Wingdings" panose="05000000000000000000" pitchFamily="2" charset="2"/>
              <a:buChar char="q"/>
              <a:tabLst>
                <a:tab pos="536575" algn="l"/>
                <a:tab pos="1074738" algn="l"/>
              </a:tabLst>
            </a:pPr>
            <a:r>
              <a:rPr lang="en-US" sz="2000" dirty="0">
                <a:solidFill>
                  <a:srgbClr val="0070C0"/>
                </a:solidFill>
              </a:rPr>
              <a:t>Individual </a:t>
            </a:r>
            <a:r>
              <a:rPr lang="en-US" sz="2000" dirty="0" smtClean="0">
                <a:solidFill>
                  <a:srgbClr val="0070C0"/>
                </a:solidFill>
              </a:rPr>
              <a:t>acknowledgements</a:t>
            </a:r>
            <a:endParaRPr lang="en-US" sz="2000" dirty="0">
              <a:solidFill>
                <a:srgbClr val="0070C0"/>
              </a:solidFill>
            </a:endParaRPr>
          </a:p>
          <a:p>
            <a:pPr marL="711200" indent="-342900">
              <a:buFont typeface="Wingdings" panose="05000000000000000000" pitchFamily="2" charset="2"/>
              <a:buChar char="q"/>
              <a:tabLst>
                <a:tab pos="536575" algn="l"/>
                <a:tab pos="1074738" algn="l"/>
              </a:tabLst>
            </a:pPr>
            <a:r>
              <a:rPr lang="en-US" sz="2000" dirty="0">
                <a:solidFill>
                  <a:srgbClr val="0070C0"/>
                </a:solidFill>
              </a:rPr>
              <a:t>Group </a:t>
            </a:r>
            <a:r>
              <a:rPr lang="en-US" sz="2000" dirty="0" smtClean="0">
                <a:solidFill>
                  <a:srgbClr val="0070C0"/>
                </a:solidFill>
              </a:rPr>
              <a:t>acknowledgements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77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5715000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400" dirty="0">
                <a:solidFill>
                  <a:srgbClr val="0070C0"/>
                </a:solidFill>
              </a:rPr>
              <a:t>Piggybacking</a:t>
            </a:r>
          </a:p>
          <a:p>
            <a:pPr marL="109537" indent="0">
              <a:buNone/>
            </a:pPr>
            <a:endParaRPr lang="en-US" sz="2400" dirty="0" smtClean="0"/>
          </a:p>
          <a:p>
            <a:r>
              <a:rPr lang="en-US" sz="2400" dirty="0" smtClean="0"/>
              <a:t>Instead </a:t>
            </a:r>
            <a:r>
              <a:rPr lang="en-US" sz="2400" dirty="0"/>
              <a:t>of sending ack frame on its own, if there is an outgoing data frame in the next short interval, attach the ack to it (</a:t>
            </a:r>
            <a:r>
              <a:rPr lang="en-US" sz="2400" dirty="0">
                <a:solidFill>
                  <a:srgbClr val="FF0000"/>
                </a:solidFill>
              </a:rPr>
              <a:t>using "ack" field in header). </a:t>
            </a:r>
          </a:p>
          <a:p>
            <a:endParaRPr lang="en-US" sz="2400" dirty="0"/>
          </a:p>
          <a:p>
            <a:r>
              <a:rPr lang="en-US" sz="2400" dirty="0"/>
              <a:t>Better use of bandwidth. Ack is only a few bits </a:t>
            </a:r>
            <a:r>
              <a:rPr lang="en-US" sz="2400" dirty="0">
                <a:solidFill>
                  <a:srgbClr val="FF0000"/>
                </a:solidFill>
              </a:rPr>
              <a:t>(here 1 bit)</a:t>
            </a:r>
            <a:r>
              <a:rPr lang="en-US" sz="2400" dirty="0"/>
              <a:t>. Costly to have to construct an entire frame for it.</a:t>
            </a:r>
          </a:p>
          <a:p>
            <a:endParaRPr lang="en-US" sz="2400" dirty="0"/>
          </a:p>
          <a:p>
            <a:r>
              <a:rPr lang="en-US" sz="2400" dirty="0"/>
              <a:t>If no data frame going out after timeout, just send ack frame on its own.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84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867228"/>
            <a:ext cx="9067800" cy="5990772"/>
          </a:xfrm>
        </p:spPr>
        <p:txBody>
          <a:bodyPr/>
          <a:lstStyle/>
          <a:p>
            <a:pPr marL="109537" indent="0" algn="ctr">
              <a:buNone/>
            </a:pPr>
            <a:r>
              <a:rPr lang="en-US" dirty="0">
                <a:solidFill>
                  <a:srgbClr val="6666FF"/>
                </a:solidFill>
              </a:rPr>
              <a:t>Redundancy</a:t>
            </a:r>
          </a:p>
          <a:p>
            <a:r>
              <a:rPr lang="en-US" dirty="0"/>
              <a:t>The central concept in detecting or correcting errors is </a:t>
            </a:r>
            <a:r>
              <a:rPr lang="en-US" dirty="0">
                <a:solidFill>
                  <a:srgbClr val="FF0000"/>
                </a:solidFill>
              </a:rPr>
              <a:t>redundancy</a:t>
            </a:r>
            <a:r>
              <a:rPr lang="en-US" dirty="0" smtClean="0"/>
              <a:t>.</a:t>
            </a:r>
          </a:p>
          <a:p>
            <a:pPr marL="109537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To be able to detect or correct errors, we need to send some extra bits with our data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These redundant bits are </a:t>
            </a:r>
            <a:r>
              <a:rPr lang="en-US" dirty="0">
                <a:solidFill>
                  <a:srgbClr val="6666FF"/>
                </a:solidFill>
              </a:rPr>
              <a:t>added by the sender and removed by the receiver. 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technique is called </a:t>
            </a:r>
            <a:r>
              <a:rPr lang="en-US" dirty="0">
                <a:solidFill>
                  <a:srgbClr val="6666FF"/>
                </a:solidFill>
              </a:rPr>
              <a:t>redundancy</a:t>
            </a:r>
            <a:r>
              <a:rPr lang="en-US" dirty="0"/>
              <a:t> because the extra bits are redundant to the </a:t>
            </a:r>
            <a:r>
              <a:rPr lang="en-US" dirty="0" smtClean="0"/>
              <a:t>information.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48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828800"/>
          </a:xfrm>
        </p:spPr>
        <p:txBody>
          <a:bodyPr>
            <a:noAutofit/>
          </a:bodyPr>
          <a:lstStyle/>
          <a:p>
            <a:pPr lvl="0" algn="ctr"/>
            <a:r>
              <a:rPr lang="en-US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4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2" grpId="3"/>
      <p:bldP spid="2" grpId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question-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67360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1066800"/>
            <a:ext cx="8153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867228"/>
            <a:ext cx="9067800" cy="5990772"/>
          </a:xfrm>
        </p:spPr>
        <p:txBody>
          <a:bodyPr/>
          <a:lstStyle/>
          <a:p>
            <a:pPr marL="109537" indent="0" algn="ctr">
              <a:buNone/>
            </a:pPr>
            <a:r>
              <a:rPr lang="en-US" b="1" dirty="0">
                <a:solidFill>
                  <a:srgbClr val="6666FF"/>
                </a:solidFill>
              </a:rPr>
              <a:t>Error Detecting </a:t>
            </a:r>
            <a:r>
              <a:rPr lang="en-US" b="1" dirty="0" smtClean="0">
                <a:solidFill>
                  <a:srgbClr val="6666FF"/>
                </a:solidFill>
              </a:rPr>
              <a:t>Codes</a:t>
            </a:r>
          </a:p>
          <a:p>
            <a:pPr marL="109537" indent="0">
              <a:buNone/>
            </a:pPr>
            <a:r>
              <a:rPr lang="en-US" dirty="0"/>
              <a:t>Basic approach used for error detection is the use of redundancy. 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/>
              <a:t>Popular techniques are:</a:t>
            </a:r>
          </a:p>
          <a:p>
            <a:pPr marL="1160463" indent="-428625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50"/>
                </a:solidFill>
              </a:rPr>
              <a:t>Simple Parity check</a:t>
            </a:r>
          </a:p>
          <a:p>
            <a:pPr marL="1160463" indent="-428625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50"/>
                </a:solidFill>
              </a:rPr>
              <a:t>Two-dimensional Parity check</a:t>
            </a:r>
          </a:p>
          <a:p>
            <a:pPr marL="1160463" indent="-428625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50"/>
                </a:solidFill>
              </a:rPr>
              <a:t>Checksum</a:t>
            </a:r>
          </a:p>
          <a:p>
            <a:pPr marL="1160463" indent="-428625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50"/>
                </a:solidFill>
              </a:rPr>
              <a:t>Cyclic redundancy check</a:t>
            </a:r>
          </a:p>
          <a:p>
            <a:pPr marL="109537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6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867228"/>
            <a:ext cx="9067800" cy="5990772"/>
          </a:xfrm>
        </p:spPr>
        <p:txBody>
          <a:bodyPr/>
          <a:lstStyle/>
          <a:p>
            <a:pPr marL="109537" indent="0">
              <a:buNone/>
            </a:pPr>
            <a:r>
              <a:rPr lang="en-US" dirty="0">
                <a:solidFill>
                  <a:srgbClr val="6666FF"/>
                </a:solidFill>
              </a:rPr>
              <a:t>A- Simple Parity Checking or One-dimension Parity Check</a:t>
            </a:r>
          </a:p>
          <a:p>
            <a:r>
              <a:rPr lang="en-US" sz="2400" dirty="0"/>
              <a:t>The most common and least expensive mechanism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In this technique, a redundant bit called </a:t>
            </a:r>
            <a:r>
              <a:rPr lang="en-US" sz="2400" dirty="0">
                <a:solidFill>
                  <a:srgbClr val="FF0000"/>
                </a:solidFill>
              </a:rPr>
              <a:t>parity bit</a:t>
            </a:r>
            <a:r>
              <a:rPr lang="en-US" sz="2400" dirty="0"/>
              <a:t>, is appended to every data unit so that the number of 1s in the unit (</a:t>
            </a:r>
            <a:r>
              <a:rPr lang="en-US" sz="2400" dirty="0">
                <a:solidFill>
                  <a:srgbClr val="6666FF"/>
                </a:solidFill>
              </a:rPr>
              <a:t>including the parity becomes even</a:t>
            </a:r>
            <a:r>
              <a:rPr lang="en-US" sz="2400" dirty="0" smtClean="0"/>
              <a:t>).</a:t>
            </a:r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also possible to use </a:t>
            </a:r>
            <a:r>
              <a:rPr lang="en-US" sz="2400" dirty="0">
                <a:solidFill>
                  <a:srgbClr val="6666FF"/>
                </a:solidFill>
              </a:rPr>
              <a:t>odd-parity checking</a:t>
            </a:r>
            <a:r>
              <a:rPr lang="en-US" sz="2400" dirty="0"/>
              <a:t>, where the number of 1’s should be odd. 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6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865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1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ERROR </a:t>
            </a:r>
            <a:r>
              <a:rPr lang="en-US" sz="3400" dirty="0">
                <a:solidFill>
                  <a:srgbClr val="FF0000"/>
                </a:solidFill>
              </a:rPr>
              <a:t>DETECTION AND </a:t>
            </a:r>
            <a:r>
              <a:rPr lang="en-US" sz="3400" dirty="0" smtClean="0">
                <a:solidFill>
                  <a:srgbClr val="FF0000"/>
                </a:solidFill>
              </a:rPr>
              <a:t>CORRECTION</a:t>
            </a:r>
            <a:endParaRPr lang="en-US" sz="3400" dirty="0">
              <a:solidFill>
                <a:srgbClr val="FF0000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4879"/>
              </p:ext>
            </p:extLst>
          </p:nvPr>
        </p:nvGraphicFramePr>
        <p:xfrm>
          <a:off x="1066798" y="838200"/>
          <a:ext cx="7086603" cy="578544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60812">
                  <a:extLst>
                    <a:ext uri="{9D8B030D-6E8A-4147-A177-3AD203B41FA5}">
                      <a16:colId xmlns:a16="http://schemas.microsoft.com/office/drawing/2014/main" val="2979131596"/>
                    </a:ext>
                  </a:extLst>
                </a:gridCol>
                <a:gridCol w="1708597">
                  <a:extLst>
                    <a:ext uri="{9D8B030D-6E8A-4147-A177-3AD203B41FA5}">
                      <a16:colId xmlns:a16="http://schemas.microsoft.com/office/drawing/2014/main" val="958908493"/>
                    </a:ext>
                  </a:extLst>
                </a:gridCol>
                <a:gridCol w="1708597">
                  <a:extLst>
                    <a:ext uri="{9D8B030D-6E8A-4147-A177-3AD203B41FA5}">
                      <a16:colId xmlns:a16="http://schemas.microsoft.com/office/drawing/2014/main" val="2310302464"/>
                    </a:ext>
                  </a:extLst>
                </a:gridCol>
                <a:gridCol w="1708597">
                  <a:extLst>
                    <a:ext uri="{9D8B030D-6E8A-4147-A177-3AD203B41FA5}">
                      <a16:colId xmlns:a16="http://schemas.microsoft.com/office/drawing/2014/main" val="1600311023"/>
                    </a:ext>
                  </a:extLst>
                </a:gridCol>
              </a:tblGrid>
              <a:tr h="56726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Decimal value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Data Block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Parity bit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Code word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43206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00000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091882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00011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394519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0010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00101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78470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0011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00110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4967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0100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01001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42029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0101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01010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1319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0110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01100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530712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0111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01111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988242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77044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625731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10100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80571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10111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44186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48137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11011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11438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11101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782328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11110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7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50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4854</TotalTime>
  <Words>1481</Words>
  <Application>Microsoft Office PowerPoint</Application>
  <PresentationFormat>عرض على الشاشة (4:3)</PresentationFormat>
  <Paragraphs>273</Paragraphs>
  <Slides>41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9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Computer Networks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ERROR DETECTION AND CORRECTION</vt:lpstr>
      <vt:lpstr>THANK YOU</vt:lpstr>
      <vt:lpstr>عرض تقديمي في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bad is selfish routing?</dc:title>
  <dc:creator>al marsa</dc:creator>
  <cp:lastModifiedBy>ooo</cp:lastModifiedBy>
  <cp:revision>311</cp:revision>
  <dcterms:created xsi:type="dcterms:W3CDTF">2010-04-29T23:38:56Z</dcterms:created>
  <dcterms:modified xsi:type="dcterms:W3CDTF">2018-11-10T17:49:51Z</dcterms:modified>
</cp:coreProperties>
</file>